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0" r:id="rId4"/>
    <p:sldId id="259" r:id="rId5"/>
    <p:sldId id="258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6839"/>
    <a:srgbClr val="8CC63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F69C97-5016-4DFD-940F-BAC902EC25D9}" type="datetimeFigureOut">
              <a:rPr lang="en-CA" smtClean="0"/>
              <a:t>21/05/2013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601E04-C6FD-4332-8409-603A97992C97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01E04-C6FD-4332-8409-603A97992C97}" type="slidenum">
              <a:rPr lang="en-CA" smtClean="0"/>
              <a:t>10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913ED-2503-41D3-A36C-F245ABC61595}" type="datetimeFigureOut">
              <a:rPr lang="en-CA" smtClean="0"/>
              <a:pPr/>
              <a:t>21/05/2013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E1A12-8407-47F5-8C16-8E3C56C6B595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</a:t>
            </a:r>
            <a:r>
              <a:rPr lang="en-US" dirty="0" err="1" smtClean="0"/>
              <a:t>titlestyle</a:t>
            </a:r>
            <a:endParaRPr lang="en-CA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913ED-2503-41D3-A36C-F245ABC61595}" type="datetimeFigureOut">
              <a:rPr lang="en-CA" smtClean="0"/>
              <a:pPr/>
              <a:t>21/05/2013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E1A12-8407-47F5-8C16-8E3C56C6B595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913ED-2503-41D3-A36C-F245ABC61595}" type="datetimeFigureOut">
              <a:rPr lang="en-CA" smtClean="0"/>
              <a:pPr/>
              <a:t>21/05/2013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E1A12-8407-47F5-8C16-8E3C56C6B595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</a:t>
            </a:r>
            <a:r>
              <a:rPr lang="en-US" dirty="0" err="1" smtClean="0"/>
              <a:t>titlestyle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913ED-2503-41D3-A36C-F245ABC61595}" type="datetimeFigureOut">
              <a:rPr lang="en-CA" smtClean="0"/>
              <a:pPr/>
              <a:t>21/05/2013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7" name="Picture 6" descr="LogoSOLID-tagline-white375x149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12360" y="6237312"/>
            <a:ext cx="1157656" cy="459975"/>
          </a:xfrm>
          <a:prstGeom prst="rect">
            <a:avLst/>
          </a:prstGeom>
        </p:spPr>
      </p:pic>
      <p:cxnSp>
        <p:nvCxnSpPr>
          <p:cNvPr id="8" name="Straight Connector 7"/>
          <p:cNvCxnSpPr/>
          <p:nvPr userDrawn="1"/>
        </p:nvCxnSpPr>
        <p:spPr>
          <a:xfrm>
            <a:off x="467544" y="1196752"/>
            <a:ext cx="8208912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467544" y="476672"/>
            <a:ext cx="8208912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913ED-2503-41D3-A36C-F245ABC61595}" type="datetimeFigureOut">
              <a:rPr lang="en-CA" smtClean="0"/>
              <a:pPr/>
              <a:t>21/05/2013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E1A12-8407-47F5-8C16-8E3C56C6B595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</a:t>
            </a:r>
            <a:r>
              <a:rPr lang="en-US" dirty="0" err="1" smtClean="0"/>
              <a:t>titlestyle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913ED-2503-41D3-A36C-F245ABC61595}" type="datetimeFigureOut">
              <a:rPr lang="en-CA" smtClean="0"/>
              <a:pPr/>
              <a:t>21/05/2013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E1A12-8407-47F5-8C16-8E3C56C6B595}" type="slidenum">
              <a:rPr lang="en-CA" smtClean="0"/>
              <a:pPr/>
              <a:t>‹#›</a:t>
            </a:fld>
            <a:endParaRPr lang="en-CA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67544" y="1196752"/>
            <a:ext cx="8208912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467544" y="476672"/>
            <a:ext cx="8208912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LogoSOLID-tagline-white375x149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12360" y="6237312"/>
            <a:ext cx="1157656" cy="4599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913ED-2503-41D3-A36C-F245ABC61595}" type="datetimeFigureOut">
              <a:rPr lang="en-CA" smtClean="0"/>
              <a:pPr/>
              <a:t>21/05/2013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E1A12-8407-47F5-8C16-8E3C56C6B595}" type="slidenum">
              <a:rPr lang="en-CA" smtClean="0"/>
              <a:pPr/>
              <a:t>‹#›</a:t>
            </a:fld>
            <a:endParaRPr lang="en-CA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67544" y="1196752"/>
            <a:ext cx="8208912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467544" y="476672"/>
            <a:ext cx="8208912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LogoSOLID-tagline-white375x149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12360" y="6237312"/>
            <a:ext cx="1157656" cy="4599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913ED-2503-41D3-A36C-F245ABC61595}" type="datetimeFigureOut">
              <a:rPr lang="en-CA" smtClean="0"/>
              <a:pPr/>
              <a:t>21/05/2013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E1A12-8407-47F5-8C16-8E3C56C6B595}" type="slidenum">
              <a:rPr lang="en-CA" smtClean="0"/>
              <a:pPr/>
              <a:t>‹#›</a:t>
            </a:fld>
            <a:endParaRPr lang="en-CA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467544" y="1196752"/>
            <a:ext cx="8208912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467544" y="476672"/>
            <a:ext cx="8208912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LogoSOLID-tagline-white375x149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12360" y="6237312"/>
            <a:ext cx="1157656" cy="4599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913ED-2503-41D3-A36C-F245ABC61595}" type="datetimeFigureOut">
              <a:rPr lang="en-CA" smtClean="0"/>
              <a:pPr/>
              <a:t>21/05/2013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E1A12-8407-47F5-8C16-8E3C56C6B595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913ED-2503-41D3-A36C-F245ABC61595}" type="datetimeFigureOut">
              <a:rPr lang="en-CA" smtClean="0"/>
              <a:pPr/>
              <a:t>21/05/2013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E1A12-8407-47F5-8C16-8E3C56C6B595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913ED-2503-41D3-A36C-F245ABC61595}" type="datetimeFigureOut">
              <a:rPr lang="en-CA" smtClean="0"/>
              <a:pPr/>
              <a:t>21/05/2013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E1A12-8407-47F5-8C16-8E3C56C6B595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CC6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</a:t>
            </a:r>
            <a:r>
              <a:rPr lang="en-US" dirty="0" err="1" smtClean="0"/>
              <a:t>titlestyle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913ED-2503-41D3-A36C-F245ABC61595}" type="datetimeFigureOut">
              <a:rPr lang="en-CA" smtClean="0"/>
              <a:pPr/>
              <a:t>21/05/2013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i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 dirty="0" smtClean="0"/>
              <a:t>Enabling the Intelligent use of Energy</a:t>
            </a: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4E1A12-8407-47F5-8C16-8E3C56C6B595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206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1052737"/>
            <a:ext cx="4968552" cy="1008111"/>
          </a:xfrm>
        </p:spPr>
        <p:txBody>
          <a:bodyPr>
            <a:normAutofit/>
          </a:bodyPr>
          <a:lstStyle/>
          <a:p>
            <a:pPr algn="l"/>
            <a:r>
              <a:rPr lang="en-CA" sz="6000" b="1" dirty="0" smtClean="0">
                <a:latin typeface="Rockwell" pitchFamily="18" charset="0"/>
                <a:ea typeface="Dotum" pitchFamily="34" charset="-127"/>
                <a:cs typeface="Ebrima" pitchFamily="2" charset="0"/>
              </a:rPr>
              <a:t>Energent</a:t>
            </a:r>
            <a:endParaRPr lang="en-CA" sz="6000" b="1" dirty="0">
              <a:latin typeface="Rockwell" pitchFamily="18" charset="0"/>
              <a:ea typeface="Dotum" pitchFamily="34" charset="-127"/>
              <a:cs typeface="Ebrima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2204864"/>
            <a:ext cx="7992888" cy="576064"/>
          </a:xfrm>
        </p:spPr>
        <p:txBody>
          <a:bodyPr>
            <a:noAutofit/>
          </a:bodyPr>
          <a:lstStyle/>
          <a:p>
            <a:pPr algn="l"/>
            <a:r>
              <a:rPr lang="en-CA" dirty="0" smtClean="0"/>
              <a:t>Enabling the Intelligent Use of Energy</a:t>
            </a:r>
            <a:endParaRPr lang="en-CA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971600" y="2132856"/>
            <a:ext cx="7200800" cy="0"/>
          </a:xfrm>
          <a:prstGeom prst="line">
            <a:avLst/>
          </a:prstGeom>
          <a:ln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971600" y="2852936"/>
            <a:ext cx="7200800" cy="0"/>
          </a:xfrm>
          <a:prstGeom prst="line">
            <a:avLst/>
          </a:prstGeom>
          <a:ln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Energent_Head-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2276872"/>
            <a:ext cx="4581128" cy="4581128"/>
          </a:xfrm>
          <a:prstGeom prst="rect">
            <a:avLst/>
          </a:prstGeom>
        </p:spPr>
      </p:pic>
      <p:pic>
        <p:nvPicPr>
          <p:cNvPr id="20" name="Picture 19" descr="LogoSOLIDwhite1804x86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13084" y="5949280"/>
            <a:ext cx="1659316" cy="6563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MicroHub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CA" dirty="0" smtClean="0"/>
              <a:t>Image/ Description 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MacroHub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CA" dirty="0" smtClean="0"/>
              <a:t>Image/ Description 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 descr="data-to-knowledg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65438" y="2130726"/>
            <a:ext cx="5678562" cy="4898674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CA" dirty="0" smtClean="0"/>
              <a:t>Who We Are</a:t>
            </a:r>
            <a:endParaRPr lang="en-CA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539552" y="1196752"/>
            <a:ext cx="7920880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040326" y="4932290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EXPERT </a:t>
            </a:r>
          </a:p>
          <a:p>
            <a:pPr algn="ctr"/>
            <a:r>
              <a:rPr lang="en-CA" sz="1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ADVICE</a:t>
            </a:r>
            <a:endParaRPr lang="en-CA" sz="12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539552" y="476672"/>
            <a:ext cx="7920880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Benefits of Energy Management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4" name="Content Placeholder 12" descr="data-to-knowledg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65438" y="2130726"/>
            <a:ext cx="5678562" cy="489867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40326" y="4932290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EXPERT </a:t>
            </a:r>
          </a:p>
          <a:p>
            <a:pPr algn="ctr"/>
            <a:r>
              <a:rPr lang="en-CA" sz="1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ADVICE</a:t>
            </a:r>
            <a:endParaRPr lang="en-CA" sz="12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EMIS</a:t>
            </a:r>
            <a:endParaRPr lang="en-CA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924944"/>
            <a:ext cx="1019146" cy="102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 descr="water-heater-(2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772816"/>
            <a:ext cx="1075184" cy="1075184"/>
          </a:xfrm>
          <a:prstGeom prst="rect">
            <a:avLst/>
          </a:prstGeom>
        </p:spPr>
      </p:pic>
      <p:pic>
        <p:nvPicPr>
          <p:cNvPr id="6" name="Picture 5" descr="boiler-flam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3068960"/>
            <a:ext cx="792088" cy="79208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1115616" y="2420888"/>
            <a:ext cx="720080" cy="648072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259632" y="3501008"/>
            <a:ext cx="504056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motor.png"/>
          <p:cNvPicPr>
            <a:picLocks noChangeAspect="1"/>
          </p:cNvPicPr>
          <p:nvPr/>
        </p:nvPicPr>
        <p:blipFill>
          <a:blip r:embed="rId5" cstate="print"/>
          <a:srcRect l="21966" t="21966" r="18725" b="20922"/>
          <a:stretch>
            <a:fillRect/>
          </a:stretch>
        </p:blipFill>
        <p:spPr>
          <a:xfrm>
            <a:off x="251520" y="4221088"/>
            <a:ext cx="1096737" cy="792088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 flipH="1">
            <a:off x="1259632" y="3861048"/>
            <a:ext cx="720080" cy="576064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weather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668344" y="1667272"/>
            <a:ext cx="897632" cy="897632"/>
          </a:xfrm>
          <a:prstGeom prst="rect">
            <a:avLst/>
          </a:prstGeom>
        </p:spPr>
      </p:pic>
      <p:pic>
        <p:nvPicPr>
          <p:cNvPr id="16" name="Picture 15" descr="calendar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812360" y="2996952"/>
            <a:ext cx="749052" cy="749052"/>
          </a:xfrm>
          <a:prstGeom prst="rect">
            <a:avLst/>
          </a:prstGeom>
        </p:spPr>
      </p:pic>
      <p:pic>
        <p:nvPicPr>
          <p:cNvPr id="18" name="Picture 17" descr="icon-manufacturing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812360" y="4152848"/>
            <a:ext cx="739190" cy="700511"/>
          </a:xfrm>
          <a:prstGeom prst="rect">
            <a:avLst/>
          </a:prstGeom>
        </p:spPr>
      </p:pic>
      <p:pic>
        <p:nvPicPr>
          <p:cNvPr id="19" name="Picture 18" descr="12362677411367195232AX11_graph.svg.med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084168" y="2924944"/>
            <a:ext cx="1021708" cy="939972"/>
          </a:xfrm>
          <a:prstGeom prst="rect">
            <a:avLst/>
          </a:prstGeom>
        </p:spPr>
      </p:pic>
      <p:cxnSp>
        <p:nvCxnSpPr>
          <p:cNvPr id="20" name="Straight Connector 19"/>
          <p:cNvCxnSpPr/>
          <p:nvPr/>
        </p:nvCxnSpPr>
        <p:spPr>
          <a:xfrm>
            <a:off x="7164288" y="3789040"/>
            <a:ext cx="720080" cy="648072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7020272" y="2420888"/>
            <a:ext cx="720080" cy="398512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164288" y="3429000"/>
            <a:ext cx="720080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ight Arrow 27"/>
          <p:cNvSpPr/>
          <p:nvPr/>
        </p:nvSpPr>
        <p:spPr>
          <a:xfrm>
            <a:off x="2843808" y="3212976"/>
            <a:ext cx="648072" cy="360040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Right Arrow 28"/>
          <p:cNvSpPr/>
          <p:nvPr/>
        </p:nvSpPr>
        <p:spPr>
          <a:xfrm rot="10800000">
            <a:off x="5292080" y="3212976"/>
            <a:ext cx="648072" cy="360040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Rounded Rectangle 29"/>
          <p:cNvSpPr/>
          <p:nvPr/>
        </p:nvSpPr>
        <p:spPr>
          <a:xfrm>
            <a:off x="3563888" y="3140968"/>
            <a:ext cx="1656184" cy="576064"/>
          </a:xfrm>
          <a:prstGeom prst="roundRect">
            <a:avLst/>
          </a:prstGeom>
          <a:solidFill>
            <a:schemeClr val="tx1"/>
          </a:solidFill>
          <a:ln>
            <a:solidFill>
              <a:srgbClr val="0568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Analytics Engine</a:t>
            </a:r>
            <a:endParaRPr lang="en-CA" dirty="0"/>
          </a:p>
        </p:txBody>
      </p:sp>
      <p:sp>
        <p:nvSpPr>
          <p:cNvPr id="32" name="Right Arrow 31"/>
          <p:cNvSpPr/>
          <p:nvPr/>
        </p:nvSpPr>
        <p:spPr>
          <a:xfrm rot="5400000">
            <a:off x="4067944" y="3933056"/>
            <a:ext cx="648072" cy="360040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Threshold Management</a:t>
            </a:r>
            <a:endParaRPr lang="en-CA" dirty="0"/>
          </a:p>
        </p:txBody>
      </p:sp>
      <p:sp>
        <p:nvSpPr>
          <p:cNvPr id="5" name="Rounded Rectangle 4"/>
          <p:cNvSpPr/>
          <p:nvPr/>
        </p:nvSpPr>
        <p:spPr>
          <a:xfrm>
            <a:off x="467544" y="1484784"/>
            <a:ext cx="8280920" cy="4608512"/>
          </a:xfrm>
          <a:prstGeom prst="roundRect">
            <a:avLst/>
          </a:prstGeom>
          <a:solidFill>
            <a:schemeClr val="tx1"/>
          </a:solidFill>
          <a:ln>
            <a:solidFill>
              <a:srgbClr val="0568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348880"/>
            <a:ext cx="3854481" cy="294620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4860032" y="2070134"/>
            <a:ext cx="3707904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1200"/>
              </a:spcAft>
              <a:defRPr/>
            </a:pPr>
            <a:r>
              <a:rPr lang="en-CA" b="1" dirty="0" smtClean="0">
                <a:solidFill>
                  <a:srgbClr val="056839"/>
                </a:solidFill>
              </a:rPr>
              <a:t>R</a:t>
            </a:r>
            <a:r>
              <a:rPr lang="en-CA" b="1" dirty="0" smtClean="0">
                <a:solidFill>
                  <a:srgbClr val="056839"/>
                </a:solidFill>
              </a:rPr>
              <a:t>eal-time </a:t>
            </a:r>
            <a:r>
              <a:rPr lang="en-CA" b="1" dirty="0" smtClean="0">
                <a:solidFill>
                  <a:srgbClr val="056839"/>
                </a:solidFill>
              </a:rPr>
              <a:t>monitoring to </a:t>
            </a:r>
            <a:r>
              <a:rPr lang="en-CA" b="1" dirty="0" smtClean="0">
                <a:solidFill>
                  <a:srgbClr val="056839"/>
                </a:solidFill>
              </a:rPr>
              <a:t>ensures </a:t>
            </a:r>
            <a:r>
              <a:rPr lang="en-CA" b="1" dirty="0" smtClean="0">
                <a:solidFill>
                  <a:srgbClr val="056839"/>
                </a:solidFill>
              </a:rPr>
              <a:t>the natural gas daily threshold </a:t>
            </a:r>
            <a:r>
              <a:rPr lang="en-CA" b="1" dirty="0" smtClean="0">
                <a:solidFill>
                  <a:srgbClr val="056839"/>
                </a:solidFill>
              </a:rPr>
              <a:t>is </a:t>
            </a:r>
            <a:r>
              <a:rPr lang="en-CA" b="1" dirty="0" smtClean="0">
                <a:solidFill>
                  <a:srgbClr val="056839"/>
                </a:solidFill>
              </a:rPr>
              <a:t>not </a:t>
            </a:r>
            <a:r>
              <a:rPr lang="en-CA" b="1" dirty="0" smtClean="0">
                <a:solidFill>
                  <a:srgbClr val="056839"/>
                </a:solidFill>
              </a:rPr>
              <a:t>attained, or additional fees are incurred.</a:t>
            </a:r>
          </a:p>
          <a:p>
            <a:pPr fontAlgn="auto">
              <a:spcBef>
                <a:spcPts val="0"/>
              </a:spcBef>
              <a:spcAft>
                <a:spcPts val="1200"/>
              </a:spcAft>
              <a:defRPr/>
            </a:pPr>
            <a:r>
              <a:rPr lang="en-CA" b="1" dirty="0" smtClean="0">
                <a:solidFill>
                  <a:srgbClr val="056839"/>
                </a:solidFill>
              </a:rPr>
              <a:t>January </a:t>
            </a:r>
            <a:r>
              <a:rPr lang="en-CA" b="1" dirty="0" smtClean="0">
                <a:solidFill>
                  <a:srgbClr val="056839"/>
                </a:solidFill>
              </a:rPr>
              <a:t>22</a:t>
            </a:r>
            <a:r>
              <a:rPr lang="en-CA" b="1" baseline="30000" dirty="0" smtClean="0">
                <a:solidFill>
                  <a:srgbClr val="056839"/>
                </a:solidFill>
              </a:rPr>
              <a:t>nd</a:t>
            </a:r>
            <a:r>
              <a:rPr lang="en-CA" b="1" dirty="0" smtClean="0">
                <a:solidFill>
                  <a:srgbClr val="056839"/>
                </a:solidFill>
              </a:rPr>
              <a:t> 2013, warned of a potential crossing of this threshold and set points were adjusted.  The threshold was successfully avoided.</a:t>
            </a:r>
          </a:p>
          <a:p>
            <a:pPr fontAlgn="auto">
              <a:spcBef>
                <a:spcPts val="0"/>
              </a:spcBef>
              <a:spcAft>
                <a:spcPts val="1200"/>
              </a:spcAft>
              <a:defRPr/>
            </a:pPr>
            <a:r>
              <a:rPr lang="en-CA" b="1" dirty="0" smtClean="0">
                <a:solidFill>
                  <a:srgbClr val="056839"/>
                </a:solidFill>
              </a:rPr>
              <a:t>Now have a better understanding of these events and can better prepare/warn staff.</a:t>
            </a:r>
            <a:endParaRPr lang="en-CA" b="1" dirty="0">
              <a:solidFill>
                <a:srgbClr val="056839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Case Study 2</a:t>
            </a:r>
            <a:endParaRPr lang="en-CA" dirty="0"/>
          </a:p>
        </p:txBody>
      </p:sp>
      <p:sp>
        <p:nvSpPr>
          <p:cNvPr id="5" name="Rounded Rectangle 4"/>
          <p:cNvSpPr/>
          <p:nvPr/>
        </p:nvSpPr>
        <p:spPr>
          <a:xfrm>
            <a:off x="467544" y="1484784"/>
            <a:ext cx="8280920" cy="4608512"/>
          </a:xfrm>
          <a:prstGeom prst="roundRect">
            <a:avLst/>
          </a:prstGeom>
          <a:solidFill>
            <a:schemeClr val="tx1"/>
          </a:solidFill>
          <a:ln>
            <a:solidFill>
              <a:srgbClr val="0568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Case Study 3</a:t>
            </a:r>
            <a:endParaRPr lang="en-CA" dirty="0"/>
          </a:p>
        </p:txBody>
      </p:sp>
      <p:sp>
        <p:nvSpPr>
          <p:cNvPr id="5" name="Rounded Rectangle 4"/>
          <p:cNvSpPr/>
          <p:nvPr/>
        </p:nvSpPr>
        <p:spPr>
          <a:xfrm>
            <a:off x="467544" y="1484784"/>
            <a:ext cx="8280920" cy="4608512"/>
          </a:xfrm>
          <a:prstGeom prst="roundRect">
            <a:avLst/>
          </a:prstGeom>
          <a:solidFill>
            <a:schemeClr val="tx1"/>
          </a:solidFill>
          <a:ln>
            <a:solidFill>
              <a:srgbClr val="0568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Case Study 4</a:t>
            </a:r>
            <a:endParaRPr lang="en-CA" dirty="0"/>
          </a:p>
        </p:txBody>
      </p:sp>
      <p:sp>
        <p:nvSpPr>
          <p:cNvPr id="5" name="Rounded Rectangle 4"/>
          <p:cNvSpPr/>
          <p:nvPr/>
        </p:nvSpPr>
        <p:spPr>
          <a:xfrm>
            <a:off x="467544" y="1484784"/>
            <a:ext cx="8280920" cy="4608512"/>
          </a:xfrm>
          <a:prstGeom prst="roundRect">
            <a:avLst/>
          </a:prstGeom>
          <a:solidFill>
            <a:schemeClr val="tx1"/>
          </a:solidFill>
          <a:ln>
            <a:solidFill>
              <a:srgbClr val="0568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600" dirty="0" smtClean="0"/>
              <a:t>Energy Hub Management System</a:t>
            </a:r>
            <a:endParaRPr lang="en-C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47248" cy="4525963"/>
          </a:xfrm>
        </p:spPr>
        <p:txBody>
          <a:bodyPr/>
          <a:lstStyle/>
          <a:p>
            <a:r>
              <a:rPr lang="en-CA" dirty="0" smtClean="0"/>
              <a:t>“Enabling customers to participate in creating a smarter grid”</a:t>
            </a:r>
          </a:p>
          <a:p>
            <a:r>
              <a:rPr lang="en-CA" dirty="0" smtClean="0"/>
              <a:t>Partners </a:t>
            </a:r>
          </a:p>
          <a:p>
            <a:r>
              <a:rPr lang="en-CA" dirty="0" smtClean="0"/>
              <a:t>Results </a:t>
            </a:r>
          </a:p>
          <a:p>
            <a:endParaRPr lang="en-C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FFFFFF"/>
      </a:dk1>
      <a:lt1>
        <a:srgbClr val="002060"/>
      </a:lt1>
      <a:dk2>
        <a:srgbClr val="002060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Energent">
      <a:majorFont>
        <a:latin typeface="Rockwell"/>
        <a:ea typeface=""/>
        <a:cs typeface=""/>
      </a:majorFont>
      <a:minorFont>
        <a:latin typeface="Corbe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656</TotalTime>
  <Words>115</Words>
  <Application>Microsoft Office PowerPoint</Application>
  <PresentationFormat>On-screen Show (4:3)</PresentationFormat>
  <Paragraphs>26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Energent</vt:lpstr>
      <vt:lpstr>Who We Are</vt:lpstr>
      <vt:lpstr>Benefits of Energy Management</vt:lpstr>
      <vt:lpstr>EMIS</vt:lpstr>
      <vt:lpstr>Threshold Management</vt:lpstr>
      <vt:lpstr>Case Study 2</vt:lpstr>
      <vt:lpstr>Case Study 3</vt:lpstr>
      <vt:lpstr>Case Study 4</vt:lpstr>
      <vt:lpstr>Energy Hub Management System</vt:lpstr>
      <vt:lpstr>MicroHub</vt:lpstr>
      <vt:lpstr>MacroHub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Jill Clark</dc:creator>
  <cp:lastModifiedBy>Jill Clark</cp:lastModifiedBy>
  <cp:revision>61</cp:revision>
  <dcterms:created xsi:type="dcterms:W3CDTF">2013-05-14T20:12:35Z</dcterms:created>
  <dcterms:modified xsi:type="dcterms:W3CDTF">2013-05-21T14:59:38Z</dcterms:modified>
</cp:coreProperties>
</file>